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780" r:id="rId2"/>
    <p:sldId id="807" r:id="rId3"/>
    <p:sldId id="808" r:id="rId4"/>
    <p:sldId id="809" r:id="rId5"/>
    <p:sldId id="810" r:id="rId6"/>
    <p:sldId id="811" r:id="rId7"/>
    <p:sldId id="812" r:id="rId8"/>
    <p:sldId id="813" r:id="rId9"/>
    <p:sldId id="817" r:id="rId10"/>
    <p:sldId id="814" r:id="rId11"/>
    <p:sldId id="818" r:id="rId12"/>
    <p:sldId id="819" r:id="rId13"/>
    <p:sldId id="820" r:id="rId14"/>
    <p:sldId id="831" r:id="rId15"/>
    <p:sldId id="821" r:id="rId16"/>
    <p:sldId id="822" r:id="rId17"/>
    <p:sldId id="823" r:id="rId18"/>
    <p:sldId id="824" r:id="rId19"/>
    <p:sldId id="825" r:id="rId20"/>
    <p:sldId id="826" r:id="rId21"/>
    <p:sldId id="827" r:id="rId22"/>
    <p:sldId id="828" r:id="rId23"/>
    <p:sldId id="829" r:id="rId24"/>
    <p:sldId id="830" r:id="rId25"/>
    <p:sldId id="837" r:id="rId26"/>
    <p:sldId id="833" r:id="rId27"/>
    <p:sldId id="834" r:id="rId28"/>
    <p:sldId id="835" r:id="rId29"/>
    <p:sldId id="81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9" autoAdjust="0"/>
    <p:restoredTop sz="78479" autoAdjust="0"/>
  </p:normalViewPr>
  <p:slideViewPr>
    <p:cSldViewPr snapToGrid="0">
      <p:cViewPr varScale="1">
        <p:scale>
          <a:sx n="56" d="100"/>
          <a:sy n="56" d="100"/>
        </p:scale>
        <p:origin x="-117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927A7-C3EE-44E3-A7E1-B0999452114C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9D42D-F02A-419C-8E06-669F624D1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careerfoundry.com/en/blog/ux-design/how-to-define-a-user-persona/&amp;psig=AOvVaw14t6gKb01AP8qP8x-LrWhl&amp;ust=1678201582038000&amp;source=images&amp;cd=vfe&amp;ved=0CBAQjhxqFwoTCMj_ya_Kx_0CFQAAAAAdAAAAABAh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careerfoundry.com/en/blog/ux-design/how-to-define-a-user-persona/&amp;psig=AOvVaw14t6gKb01AP8qP8x-LrWhl&amp;ust=1678201582038000&amp;source=images&amp;cd=vfe&amp;ved=0CBAQjhxqFwoTCMj_ya_Kx_0CFQAAAAAdAAAAABAh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careerfoundry.com/en/blog/ux-design/how-to-define-a-user-persona/&amp;psig=AOvVaw14t6gKb01AP8qP8x-LrWhl&amp;ust=1678201582038000&amp;source=images&amp;cd=vfe&amp;ved=0CBAQjhxqFwoTCMj_ya_Kx_0CFQAAAAAdAAAAABAh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557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95f36b1b1_0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1595f36b1b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df5e77e12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77" name="Google Shape;277;g15df5e77e1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63b95a19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</p:txBody>
      </p:sp>
      <p:sp>
        <p:nvSpPr>
          <p:cNvPr id="283" name="Google Shape;283;g2163b95a19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</p:txBody>
      </p:sp>
      <p:sp>
        <p:nvSpPr>
          <p:cNvPr id="290" name="Google Shape;29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</p:txBody>
      </p:sp>
      <p:sp>
        <p:nvSpPr>
          <p:cNvPr id="290" name="Google Shape;29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63b95a199_1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2163b95a19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df5e77e1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15df5e77e1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g15df5e77e12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5df5e77e1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15df5e77e12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g15df5e77e12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95f36b1b1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rgbClr val="FF0000"/>
                </a:solidFill>
              </a:rPr>
              <a:t>[15 minute mark]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6" name="Google Shape;186;g1595f36b1b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5df5e77e1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15df5e77e12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15df5e77e12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df5e77e1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15df5e77e1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g15df5e77e1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63b95a199_1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2163b95a199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81" name="Google Shape;38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Adobe stock images</a:t>
            </a:r>
            <a:endParaRPr/>
          </a:p>
        </p:txBody>
      </p:sp>
      <p:sp>
        <p:nvSpPr>
          <p:cNvPr id="395" name="Google Shape;39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Adobe stock images</a:t>
            </a:r>
            <a:endParaRPr dirty="0"/>
          </a:p>
        </p:txBody>
      </p:sp>
      <p:sp>
        <p:nvSpPr>
          <p:cNvPr id="407" name="Google Shape;407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df5e77e1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15df5e77e12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Adobe stock images</a:t>
            </a:r>
            <a:endParaRPr/>
          </a:p>
        </p:txBody>
      </p:sp>
      <p:sp>
        <p:nvSpPr>
          <p:cNvPr id="413" name="Google Shape;413;g15df5e77e12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0" name="Google Shape;43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c4bf8213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20c4bf8213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85505bcb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2585505bcb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85505bcb9_6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2585505bcb9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85505bcb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https://www.google.com/url?sa=i&amp;url=https%3A%2F%2Fcareerfoundry.com%2Fen%2Fblog%2Fux-design%2Fhow-to-define-a-user-persona%2F&amp;psig=AOvVaw14t6gKb01AP8qP8x-LrWhl&amp;ust=1678201582038000&amp;source=images&amp;cd=vfe&amp;ved=0CBAQjhxqFwoTCMj_ya_Kx_0CFQAAAAAdAAAAABAh</a:t>
            </a:r>
            <a:r>
              <a:rPr lang="en-US"/>
              <a:t> </a:t>
            </a:r>
            <a:endParaRPr/>
          </a:p>
        </p:txBody>
      </p:sp>
      <p:sp>
        <p:nvSpPr>
          <p:cNvPr id="214" name="Google Shape;214;g2585505bcb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https://www.google.com/url?sa=i&amp;url=https%3A%2F%2Fcareerfoundry.com%2Fen%2Fblog%2Fux-design%2Fhow-to-define-a-user-persona%2F&amp;psig=AOvVaw14t6gKb01AP8qP8x-LrWhl&amp;ust=1678201582038000&amp;source=images&amp;cd=vfe&amp;ved=0CBAQjhxqFwoTCMj_ya_Kx_0CFQAAAAAdAAAAABAh</a:t>
            </a:r>
            <a:r>
              <a:rPr lang="en-US"/>
              <a:t> </a:t>
            </a:r>
            <a:endParaRPr/>
          </a:p>
        </p:txBody>
      </p:sp>
      <p:sp>
        <p:nvSpPr>
          <p:cNvPr id="222" name="Google Shape;2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85505bcb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https://www.google.com/url?sa=i&amp;url=https%3A%2F%2Fcareerfoundry.com%2Fen%2Fblog%2Fux-design%2Fhow-to-define-a-user-persona%2F&amp;psig=AOvVaw14t6gKb01AP8qP8x-LrWhl&amp;ust=1678201582038000&amp;source=images&amp;cd=vfe&amp;ved=0CBAQjhxqFwoTCMj_ya_Kx_0CFQAAAAAdAAAAABAh</a:t>
            </a:r>
            <a:r>
              <a:rPr lang="en-US"/>
              <a:t> </a:t>
            </a:r>
            <a:endParaRPr/>
          </a:p>
        </p:txBody>
      </p:sp>
      <p:sp>
        <p:nvSpPr>
          <p:cNvPr id="230" name="Google Shape;230;g2585505bcb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4" name="Google Shape;2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bf8213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20c4bf8213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04D981-B4E1-43AC-BB16-C89EE480B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35184FD-521C-4951-9993-E9AD0E6A7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28683B-0132-4B36-A8B5-9FB5C23D7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37A21B-2556-4458-88D7-9111DD58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840DE1-9BDC-4511-853B-B4A9630F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0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1C9D3D-6FF6-4BA0-BE06-A7CE8A79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A970102-074B-4F83-AEE9-4007F261B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245E4E-1C6B-4D05-88BE-B1B258C0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E2EEF6-2CC8-4E4F-AB8E-356FF3BA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CCDDDE-5C9E-4E06-B0A4-4401B427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52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AFA1042-EAB8-4416-9A8B-9602B832C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82A098D-F209-49E0-BC51-88218DD93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6F0275-AECF-4FA5-A97C-5B66C45D1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F19C7FC-A7A3-4946-8268-FA7FC905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668262-7016-41C7-94B2-A7ECCCB8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7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717" y="-38383"/>
            <a:ext cx="12265433" cy="693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8799" y="-48733"/>
            <a:ext cx="12289597" cy="695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0"/>
          <p:cNvSpPr txBox="1">
            <a:spLocks noGrp="1"/>
          </p:cNvSpPr>
          <p:nvPr>
            <p:ph type="title"/>
          </p:nvPr>
        </p:nvSpPr>
        <p:spPr>
          <a:xfrm>
            <a:off x="951000" y="2527133"/>
            <a:ext cx="51132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5700"/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subTitle" idx="1"/>
          </p:nvPr>
        </p:nvSpPr>
        <p:spPr>
          <a:xfrm>
            <a:off x="951000" y="3781400"/>
            <a:ext cx="51132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92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9756C4-0ED3-4484-9AF4-97BCF253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3F5226-BDE4-416B-B6FE-C3ED4BEEF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540369-E7AE-4CF5-8913-97F2467DA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4C0D4C-D2D0-4E8E-986D-EA6C6CEA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7BF95F-9518-4BF3-92F0-9DE885E5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1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D670FC-9590-4CF5-AEDA-2D692436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586B91-72DB-456A-8D77-0A6DCDB36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D80176-FBF7-425C-8324-B2BEAE43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F458EB7-5B89-4B51-BA90-488C386E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6E0D3A-0D74-4DD2-86EE-D7CAED61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8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31B283-81E4-4224-8583-47C81D19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2DAA9D-CA68-4392-B434-D3F78F0E6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F3A6D6F-C65B-44C0-B7F3-8BD0A6B8C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7B878C1-D882-4D6B-9AA3-184D072A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30858E-8865-488F-89B7-3A3A5C109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3C1666D-E67A-40E2-A4DD-ED2386CB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60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2C38F0-CFC7-48C2-8814-5F5CD3C49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395FBE-DBAA-47A5-BB18-6EBC9DE75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337A4C3-9EDF-49A1-85B5-C654A741E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912977C-AAE5-4481-81CF-189663760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106C86-8B51-44C0-9646-6689A066D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EDA3D6F-6221-4026-92DD-0892D1A1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43B97FF-5A4B-4175-9952-8264760CE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273120F-73CE-4A62-BE76-BA1BF25B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BEA543-3C18-434D-BE27-6F4B5ED3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178F5F8-C3F8-44B2-8EEE-DCFFCE27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3FA4F9-5176-4D89-AF4F-EA6A131E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B3092CC-089C-4A48-8FE8-1F52ABA1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1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AFAF7B7-44C4-4AE3-9CB3-C61D5F70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637236D-7EF9-42AC-94AA-0C74930A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A286C5E-12A4-4A76-9672-BEBC027B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0C41AE-D6B1-4F37-AC90-0558D911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074AA4-9428-4423-8EA5-C9CB1AEE1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934092-8C0F-47F0-9DBA-6242BD67E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B99ED4-26FB-4573-B350-D955174A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64D985-3BBB-4CBC-955C-EE7B61C2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C5B97EB-7974-471F-ACAB-854DCD0E1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95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DB4D6A-5EE2-4D8D-8DBC-F4DD20D6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4976B1-AA25-4190-9CCF-616D27B06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54C355-8442-4EC6-8E25-F4F0E77C1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73DAD80-5079-4920-AF3E-8A1E0670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4E330B-0C2F-4932-9527-58D5086A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D87EFBB-4952-49A8-AD78-343080D3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9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1EA4889-CF8A-4B92-B99B-6B602035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D8BF400-13CF-431C-B207-EF60E93E9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898D1E-C6B3-4656-8097-46FFE1879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C54BE-AD1D-4BFC-882F-F647F4CCA69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5B778A-FC05-4BBC-B5B5-9703B2F87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C4C203-5436-43C1-851F-E576A9FC0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AF009-CD1D-4654-99A9-A0E3F5AB8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MrAlanCooper/status/1024028638344241153?s=20&amp;t=RbMtCYJcZ6MNo-ZOGC0Vz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splash.com/persona-exampl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inkingcapagency.com/blog/data-driven-student-personas/" TargetMode="External"/><Relationship Id="rId4" Type="http://schemas.openxmlformats.org/officeDocument/2006/relationships/hyperlink" Target="https://bootcamp.uxdesign.cc/persona-does-it-really-improve-a-products-value-9037a937ead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marketsplash.com/persona-examples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thinkingcapagency.com/blog/data-driven-student-personas/" TargetMode="External"/><Relationship Id="rId4" Type="http://schemas.openxmlformats.org/officeDocument/2006/relationships/hyperlink" Target="https://bootcamp.uxdesign.cc/persona-does-it-really-improve-a-products-value-9037a937ea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splash.com/persona-example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thinkingcapagency.com/blog/data-driven-student-personas/" TargetMode="External"/><Relationship Id="rId4" Type="http://schemas.openxmlformats.org/officeDocument/2006/relationships/hyperlink" Target="https://bootcamp.uxdesign.cc/persona-does-it-really-improve-a-products-value-9037a937ea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pixabay.com/" TargetMode="External"/><Relationship Id="rId4" Type="http://schemas.openxmlformats.org/officeDocument/2006/relationships/hyperlink" Target="https://stock.adobe.com/free?gclid=CjwKCAjwm8WZBhBUEiwA178UnGu89-QJ16Tq1Mn59CZMw2R7wZY0qMP-JSrI_lsb1lI1MOjkd19fJBoCbGgQAvD_BwE&amp;ef_id=CjwKCAjwm8WZBhBUEiwA178UnGu89-QJ16Tq1Mn59CZMw2R7wZY0qMP-JSrI_lsb1lI1MOjkd19fJBoCbGgQAvD_BwE:G:s&amp;s_kwcid=AL!3085!3!268714364816!e!!g!!adobe%20stock!284119129!16998447409&amp;as_channel=sem&amp;as_campclass=brand&amp;as_campaign=US|CPRO|Stock|PURCH|AS_Brand_Exact|GG||&amp;as_source=google&amp;as_camptype=acquisition&amp;sdid=KQPCU&amp;mv=search&amp;as_audience=cor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423333"/>
            <a:ext cx="8856133" cy="5537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79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body" idx="1"/>
          </p:nvPr>
        </p:nvSpPr>
        <p:spPr>
          <a:xfrm>
            <a:off x="838200" y="1673225"/>
            <a:ext cx="5935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 dirty="0" smtClean="0"/>
              <a:t>Personas </a:t>
            </a:r>
            <a:r>
              <a:rPr lang="en-US" sz="2500" b="1" dirty="0"/>
              <a:t>help prevent common design pitfalls: </a:t>
            </a:r>
            <a:endParaRPr sz="2500" b="1" dirty="0"/>
          </a:p>
          <a:p>
            <a:pPr marL="6985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n-US" sz="2500" dirty="0" smtClean="0"/>
              <a:t>1. Self-referential </a:t>
            </a:r>
            <a:r>
              <a:rPr lang="en-US" sz="2500" dirty="0"/>
              <a:t>design </a:t>
            </a:r>
            <a:endParaRPr sz="25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Design for yourself instead for your target users / audience. </a:t>
            </a:r>
            <a:endParaRPr sz="1800" dirty="0"/>
          </a:p>
          <a:p>
            <a:pPr marL="6985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None/>
            </a:pPr>
            <a:r>
              <a:rPr lang="en-US" sz="2500" dirty="0" smtClean="0"/>
              <a:t>2. Design </a:t>
            </a:r>
            <a:r>
              <a:rPr lang="en-US" sz="2500" dirty="0"/>
              <a:t>for elastic users</a:t>
            </a:r>
            <a:r>
              <a:rPr lang="en-US" sz="2500" b="1" dirty="0"/>
              <a:t> </a:t>
            </a:r>
            <a:endParaRPr sz="2500" b="1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Which is an </a:t>
            </a:r>
            <a:r>
              <a:rPr lang="en-US" sz="1800" i="1" dirty="0"/>
              <a:t>“an ill-defined user who's characteristics change to suit the needs of the developer”</a:t>
            </a:r>
            <a:r>
              <a:rPr lang="en-US" sz="1800" dirty="0"/>
              <a:t> (Cooper, 1999) → You can </a:t>
            </a:r>
            <a:r>
              <a:rPr lang="en-US" sz="1800" i="1" dirty="0"/>
              <a:t>stretch </a:t>
            </a:r>
            <a:r>
              <a:rPr lang="en-US" sz="1800" dirty="0"/>
              <a:t>the user, until it fits your needs. </a:t>
            </a:r>
            <a:endParaRPr sz="1800" dirty="0"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500" b="1" dirty="0"/>
          </a:p>
        </p:txBody>
      </p:sp>
      <p:sp>
        <p:nvSpPr>
          <p:cNvPr id="264" name="Google Shape;264;p38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are User Personas important?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775" y="1837192"/>
            <a:ext cx="5113201" cy="350994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6935775" y="5353050"/>
            <a:ext cx="5113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u="sng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https://twitter.com/MrAlanCooper/status/1024028638344241153?s=20&amp;t=RbMtCYJcZ6MNo-ZOGC0Vzg</a:t>
            </a:r>
            <a:r>
              <a:rPr lang="en-US" sz="800" b="1" u="sng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cxnSp>
        <p:nvCxnSpPr>
          <p:cNvPr id="267" name="Google Shape;267;p38"/>
          <p:cNvCxnSpPr/>
          <p:nvPr/>
        </p:nvCxnSpPr>
        <p:spPr>
          <a:xfrm flipV="1">
            <a:off x="5541899" y="2387601"/>
            <a:ext cx="1393876" cy="71119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9155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/>
        </p:nvSpPr>
        <p:spPr>
          <a:xfrm>
            <a:off x="397650" y="-56649"/>
            <a:ext cx="5495150" cy="15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Calibri"/>
                <a:ea typeface="Calibri"/>
                <a:cs typeface="Calibri"/>
                <a:sym typeface="Calibri"/>
              </a:rPr>
              <a:t>How to create a</a:t>
            </a:r>
            <a:r>
              <a:rPr lang="en-US" sz="5500" b="1" dirty="0">
                <a:latin typeface="Calibri"/>
                <a:ea typeface="Calibri"/>
                <a:cs typeface="Calibri"/>
                <a:sym typeface="Calibri"/>
              </a:rPr>
              <a:t> Persona?</a:t>
            </a:r>
            <a:endParaRPr sz="6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74;g20c4bf8213d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267" y="2277534"/>
            <a:ext cx="4172039" cy="425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5;g20c4bf8213d_0_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1120" y="0"/>
            <a:ext cx="4070880" cy="4264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59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616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600"/>
              <a:t>Personas should be </a:t>
            </a:r>
            <a:r>
              <a:rPr lang="en-US" sz="2600" b="1"/>
              <a:t>limited in number</a:t>
            </a:r>
            <a:r>
              <a:rPr lang="en-US" sz="2600"/>
              <a:t>: 3-5 for any given project</a:t>
            </a: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600"/>
              <a:t>You should try to </a:t>
            </a:r>
            <a:r>
              <a:rPr lang="en-US" sz="2600" b="1"/>
              <a:t>differentiate the personas around needs and roles </a:t>
            </a:r>
            <a:r>
              <a:rPr lang="en-US" sz="2600"/>
              <a:t>rather than by demographic information.</a:t>
            </a: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86" name="Google Shape;286;p41"/>
          <p:cNvSpPr txBox="1"/>
          <p:nvPr/>
        </p:nvSpPr>
        <p:spPr>
          <a:xfrm>
            <a:off x="415650" y="6188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1"/>
          <p:cNvSpPr txBox="1"/>
          <p:nvPr/>
        </p:nvSpPr>
        <p:spPr>
          <a:xfrm>
            <a:off x="0" y="6531600"/>
            <a:ext cx="41421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hlink"/>
                </a:solidFill>
                <a:hlinkClick r:id="rId3"/>
              </a:rPr>
              <a:t>https://marketsplash.com/persona-examples/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u="sng" dirty="0">
                <a:solidFill>
                  <a:schemeClr val="hlink"/>
                </a:solidFill>
                <a:hlinkClick r:id="rId4"/>
              </a:rPr>
              <a:t>https://bootcamp.uxdesign.cc/persona-does-it-really-improve-a-products-value-9037a937ead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u="sng" dirty="0">
                <a:solidFill>
                  <a:schemeClr val="hlink"/>
                </a:solidFill>
                <a:hlinkClick r:id="rId5"/>
              </a:rPr>
              <a:t>https://www.thinkingcapagency.com/blog/data-driven-student-personas/</a:t>
            </a:r>
            <a:r>
              <a:rPr lang="en-US" b="1" dirty="0"/>
              <a:t> 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0003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616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600"/>
              <a:t>Personas should be </a:t>
            </a:r>
            <a:r>
              <a:rPr lang="en-US" sz="2600" b="1"/>
              <a:t>limited in number</a:t>
            </a:r>
            <a:r>
              <a:rPr lang="en-US" sz="2600"/>
              <a:t>: 3-5 for any given project</a:t>
            </a: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600"/>
              <a:t>You should try to </a:t>
            </a:r>
            <a:r>
              <a:rPr lang="en-US" sz="2600" b="1"/>
              <a:t>differentiate the personas around needs and roles </a:t>
            </a:r>
            <a:r>
              <a:rPr lang="en-US" sz="2600"/>
              <a:t>rather than by demographic information.</a:t>
            </a: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93" name="Google Shape;293;p42"/>
          <p:cNvSpPr txBox="1"/>
          <p:nvPr/>
        </p:nvSpPr>
        <p:spPr>
          <a:xfrm>
            <a:off x="415650" y="6188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0" y="6531600"/>
            <a:ext cx="41421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hlink"/>
                </a:solidFill>
                <a:hlinkClick r:id="rId3"/>
              </a:rPr>
              <a:t>https://marketsplash.com/persona-examples/</a:t>
            </a:r>
            <a:r>
              <a:rPr lang="en-US" b="1"/>
              <a:t/>
            </a:r>
            <a:br>
              <a:rPr lang="en-US" b="1"/>
            </a:br>
            <a:r>
              <a:rPr lang="en-US" b="1" u="sng">
                <a:solidFill>
                  <a:schemeClr val="hlink"/>
                </a:solidFill>
                <a:hlinkClick r:id="rId4"/>
              </a:rPr>
              <a:t>https://bootcamp.uxdesign.cc/persona-does-it-really-improve-a-products-value-9037a937ead</a:t>
            </a:r>
            <a:r>
              <a:rPr lang="en-US" b="1"/>
              <a:t/>
            </a:r>
            <a:br>
              <a:rPr lang="en-US" b="1"/>
            </a:br>
            <a:r>
              <a:rPr lang="en-US" b="1" u="sng">
                <a:solidFill>
                  <a:schemeClr val="hlink"/>
                </a:solidFill>
                <a:hlinkClick r:id="rId5"/>
              </a:rPr>
              <a:t>https://www.thinkingcapagency.com/blog/data-driven-student-personas/</a:t>
            </a:r>
            <a:r>
              <a:rPr lang="en-US" b="1"/>
              <a:t>  </a:t>
            </a:r>
            <a:endParaRPr b="1"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5700" y="3839075"/>
            <a:ext cx="3792393" cy="27901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7975" y="405223"/>
            <a:ext cx="3426324" cy="19273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31725" y="875425"/>
            <a:ext cx="2629150" cy="36808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8" name="Google Shape;298;p42"/>
          <p:cNvSpPr txBox="1"/>
          <p:nvPr/>
        </p:nvSpPr>
        <p:spPr>
          <a:xfrm>
            <a:off x="10207125" y="4556250"/>
            <a:ext cx="1396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Role: </a:t>
            </a: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Nurse</a:t>
            </a:r>
            <a:endParaRPr sz="300" b="1"/>
          </a:p>
        </p:txBody>
      </p:sp>
      <p:sp>
        <p:nvSpPr>
          <p:cNvPr id="299" name="Google Shape;299;p42"/>
          <p:cNvSpPr txBox="1"/>
          <p:nvPr/>
        </p:nvSpPr>
        <p:spPr>
          <a:xfrm>
            <a:off x="6651876" y="2332550"/>
            <a:ext cx="2007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Role: </a:t>
            </a: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Student</a:t>
            </a:r>
            <a:endParaRPr sz="300" b="1"/>
          </a:p>
        </p:txBody>
      </p:sp>
      <p:sp>
        <p:nvSpPr>
          <p:cNvPr id="300" name="Google Shape;300;p42"/>
          <p:cNvSpPr txBox="1"/>
          <p:nvPr/>
        </p:nvSpPr>
        <p:spPr>
          <a:xfrm>
            <a:off x="6888750" y="6310850"/>
            <a:ext cx="21975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Role: </a:t>
            </a: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Engineer</a:t>
            </a:r>
            <a:endParaRPr sz="300" b="1"/>
          </a:p>
        </p:txBody>
      </p:sp>
    </p:spTree>
    <p:extLst>
      <p:ext uri="{BB962C8B-B14F-4D97-AF65-F5344CB8AC3E}">
        <p14:creationId xmlns:p14="http://schemas.microsoft.com/office/powerpoint/2010/main" val="986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616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600"/>
              <a:t>Personas should be </a:t>
            </a:r>
            <a:r>
              <a:rPr lang="en-US" sz="2600" b="1"/>
              <a:t>limited in number</a:t>
            </a:r>
            <a:r>
              <a:rPr lang="en-US" sz="2600"/>
              <a:t>: 3-5 for any given project</a:t>
            </a: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600"/>
              <a:t>You should try to </a:t>
            </a:r>
            <a:r>
              <a:rPr lang="en-US" sz="2600" b="1"/>
              <a:t>differentiate the personas around needs and roles </a:t>
            </a:r>
            <a:r>
              <a:rPr lang="en-US" sz="2600"/>
              <a:t>rather than by demographic information.</a:t>
            </a: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93" name="Google Shape;293;p42"/>
          <p:cNvSpPr txBox="1"/>
          <p:nvPr/>
        </p:nvSpPr>
        <p:spPr>
          <a:xfrm>
            <a:off x="415650" y="618842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0" y="6531600"/>
            <a:ext cx="41421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>
                <a:solidFill>
                  <a:schemeClr val="hlink"/>
                </a:solidFill>
                <a:hlinkClick r:id="rId3"/>
              </a:rPr>
              <a:t>https://marketsplash.com/persona-examples/</a:t>
            </a:r>
            <a:r>
              <a:rPr lang="en-US" b="1"/>
              <a:t/>
            </a:r>
            <a:br>
              <a:rPr lang="en-US" b="1"/>
            </a:br>
            <a:r>
              <a:rPr lang="en-US" b="1" u="sng">
                <a:solidFill>
                  <a:schemeClr val="hlink"/>
                </a:solidFill>
                <a:hlinkClick r:id="rId4"/>
              </a:rPr>
              <a:t>https://bootcamp.uxdesign.cc/persona-does-it-really-improve-a-products-value-9037a937ead</a:t>
            </a:r>
            <a:r>
              <a:rPr lang="en-US" b="1"/>
              <a:t/>
            </a:r>
            <a:br>
              <a:rPr lang="en-US" b="1"/>
            </a:br>
            <a:r>
              <a:rPr lang="en-US" b="1" u="sng">
                <a:solidFill>
                  <a:schemeClr val="hlink"/>
                </a:solidFill>
                <a:hlinkClick r:id="rId5"/>
              </a:rPr>
              <a:t>https://www.thinkingcapagency.com/blog/data-driven-student-personas/</a:t>
            </a:r>
            <a:r>
              <a:rPr lang="en-US" b="1"/>
              <a:t>  </a:t>
            </a:r>
            <a:endParaRPr b="1"/>
          </a:p>
        </p:txBody>
      </p:sp>
      <p:pic>
        <p:nvPicPr>
          <p:cNvPr id="11" name="Google Shape;89;g20c4bf8213d_0_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6400" y="618842"/>
            <a:ext cx="6705600" cy="5061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65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body" idx="1"/>
          </p:nvPr>
        </p:nvSpPr>
        <p:spPr>
          <a:xfrm>
            <a:off x="521110" y="1825625"/>
            <a:ext cx="1167089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1.  </a:t>
            </a:r>
            <a:r>
              <a:rPr lang="en-US" b="1"/>
              <a:t>Read through your Interviews and look at your Affinity Diagram to identify important variables</a:t>
            </a:r>
            <a:r>
              <a:rPr lang="en-US"/>
              <a:t>, which may include: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Demographic data (who are they?)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Behavior variables (what do they do?)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Attitudinal variables (what do they feel?)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06" name="Google Shape;306;p43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User Personas Created?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1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body" idx="1"/>
          </p:nvPr>
        </p:nvSpPr>
        <p:spPr>
          <a:xfrm>
            <a:off x="521110" y="1825625"/>
            <a:ext cx="11670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1.  </a:t>
            </a:r>
            <a:r>
              <a:rPr lang="en-US" b="1"/>
              <a:t>Read through your Interviews and look at your Affinity Diagram to identify important variables</a:t>
            </a:r>
            <a:r>
              <a:rPr lang="en-US"/>
              <a:t>, which may include: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Demographic data (who are they?)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Behavior variables (what do they do?)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Attitudinal variables (what do they feel?)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2955" y="4120100"/>
            <a:ext cx="4795569" cy="23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/>
        </p:nvSpPr>
        <p:spPr>
          <a:xfrm>
            <a:off x="484025" y="44992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find…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Demographic data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 variables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Attitude variables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4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User Personas Created?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</a:t>
            </a:r>
            <a:r>
              <a:rPr lang="en-US" b="1"/>
              <a:t>Synthesize patterns in the data in a Google Doc or Sheet </a:t>
            </a:r>
            <a:r>
              <a:rPr lang="en-US"/>
              <a:t>by looking for patterns or clusters across all the variables.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20" name="Google Shape;320;p45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User Personas Created?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72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8203"/>
            <a:ext cx="12192001" cy="60347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7" name="Google Shape;327;p46"/>
          <p:cNvSpPr txBox="1"/>
          <p:nvPr/>
        </p:nvSpPr>
        <p:spPr>
          <a:xfrm>
            <a:off x="103025" y="4651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find…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Demographic data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 variables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Attitude variables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0" y="2231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User Personas Created</a:t>
            </a: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84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8203"/>
            <a:ext cx="12192001" cy="60347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47"/>
          <p:cNvSpPr txBox="1"/>
          <p:nvPr/>
        </p:nvSpPr>
        <p:spPr>
          <a:xfrm>
            <a:off x="103025" y="4651675"/>
            <a:ext cx="3561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find…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500"/>
              <a:buFont typeface="Calibri"/>
              <a:buChar char="•"/>
            </a:pPr>
            <a:r>
              <a:rPr lang="en-US" sz="25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Demographic data</a:t>
            </a:r>
            <a:endParaRPr sz="25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 variables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Attitude variables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7"/>
          <p:cNvSpPr/>
          <p:nvPr/>
        </p:nvSpPr>
        <p:spPr>
          <a:xfrm rot="-1548597">
            <a:off x="1539072" y="1321362"/>
            <a:ext cx="1537251" cy="1181686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 rot="-1444710">
            <a:off x="1023063" y="871407"/>
            <a:ext cx="1669903" cy="6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I3</a:t>
            </a:r>
            <a:r>
              <a:rPr lang="en-US" sz="1400" b="1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I4</a:t>
            </a:r>
            <a:r>
              <a:rPr lang="en-US" sz="1400" b="1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O1</a:t>
            </a:r>
            <a:r>
              <a:rPr lang="en-US" sz="1400" b="1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400" b="1" i="0" u="none" strike="noStrike" cap="none" dirty="0" smtClean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Demographics</a:t>
            </a:r>
            <a:endParaRPr sz="14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7"/>
          <p:cNvSpPr txBox="1"/>
          <p:nvPr/>
        </p:nvSpPr>
        <p:spPr>
          <a:xfrm>
            <a:off x="0" y="2231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User Personas Created</a:t>
            </a:r>
            <a:r>
              <a:rPr lang="en-US" sz="3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679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subTitle" idx="1"/>
          </p:nvPr>
        </p:nvSpPr>
        <p:spPr>
          <a:xfrm>
            <a:off x="1524000" y="2835126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204688" y="2976321"/>
            <a:ext cx="7790400" cy="15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Personas</a:t>
            </a:r>
            <a:endParaRPr sz="55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0" y="4724548"/>
            <a:ext cx="3647550" cy="205725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6650" y="101675"/>
            <a:ext cx="4065568" cy="66801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6375" y="4724548"/>
            <a:ext cx="3647551" cy="205725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00" y="101675"/>
            <a:ext cx="1870200" cy="32345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6880" y="101675"/>
            <a:ext cx="2421372" cy="32345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8833" y="101675"/>
            <a:ext cx="2297237" cy="323452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574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8203"/>
            <a:ext cx="12192001" cy="60347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5" name="Google Shape;345;p48"/>
          <p:cNvSpPr txBox="1"/>
          <p:nvPr/>
        </p:nvSpPr>
        <p:spPr>
          <a:xfrm>
            <a:off x="103025" y="4651675"/>
            <a:ext cx="3561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2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find…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Demographic data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500"/>
              <a:buFont typeface="Calibri"/>
              <a:buChar char="•"/>
            </a:pPr>
            <a:r>
              <a:rPr lang="en-US" sz="25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Behavior variables</a:t>
            </a:r>
            <a:endParaRPr sz="25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Attitude variables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8"/>
          <p:cNvSpPr/>
          <p:nvPr/>
        </p:nvSpPr>
        <p:spPr>
          <a:xfrm rot="-1548597">
            <a:off x="1539072" y="1321362"/>
            <a:ext cx="1537251" cy="1181686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8"/>
          <p:cNvSpPr txBox="1"/>
          <p:nvPr/>
        </p:nvSpPr>
        <p:spPr>
          <a:xfrm rot="-1444710">
            <a:off x="1023063" y="871407"/>
            <a:ext cx="1669903" cy="6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I3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I4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O1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Demographics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8"/>
          <p:cNvSpPr txBox="1"/>
          <p:nvPr/>
        </p:nvSpPr>
        <p:spPr>
          <a:xfrm rot="-618">
            <a:off x="10579763" y="96269"/>
            <a:ext cx="166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I5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O1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Schoolwork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8"/>
          <p:cNvSpPr/>
          <p:nvPr/>
        </p:nvSpPr>
        <p:spPr>
          <a:xfrm rot="-142866">
            <a:off x="7728888" y="451550"/>
            <a:ext cx="3097775" cy="1344871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 rot="-618">
            <a:off x="4216388" y="4207794"/>
            <a:ext cx="16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8"/>
          <p:cNvSpPr/>
          <p:nvPr/>
        </p:nvSpPr>
        <p:spPr>
          <a:xfrm rot="-143120">
            <a:off x="2991813" y="3627183"/>
            <a:ext cx="1182124" cy="76056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8"/>
          <p:cNvSpPr txBox="1"/>
          <p:nvPr/>
        </p:nvSpPr>
        <p:spPr>
          <a:xfrm>
            <a:off x="2593477" y="4176875"/>
            <a:ext cx="62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I1+O1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8"/>
          <p:cNvSpPr txBox="1"/>
          <p:nvPr/>
        </p:nvSpPr>
        <p:spPr>
          <a:xfrm>
            <a:off x="0" y="2231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User Personas Created?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365;p49"/>
          <p:cNvSpPr/>
          <p:nvPr/>
        </p:nvSpPr>
        <p:spPr>
          <a:xfrm rot="-142877">
            <a:off x="3664195" y="5156579"/>
            <a:ext cx="1227460" cy="1014582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49"/>
          <p:cNvSpPr txBox="1"/>
          <p:nvPr/>
        </p:nvSpPr>
        <p:spPr>
          <a:xfrm rot="-1444710">
            <a:off x="4027194" y="5642236"/>
            <a:ext cx="180309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I5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I3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O1</a:t>
            </a:r>
            <a:r>
              <a:rPr lang="en-US" sz="14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Technology Usage</a:t>
            </a:r>
            <a:endParaRPr sz="1400" b="1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352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8203"/>
            <a:ext cx="12192001" cy="60347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0" name="Google Shape;360;p49"/>
          <p:cNvSpPr txBox="1"/>
          <p:nvPr/>
        </p:nvSpPr>
        <p:spPr>
          <a:xfrm>
            <a:off x="103025" y="4651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2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</a:t>
            </a:r>
            <a:r>
              <a:rPr lang="en-U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find…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Demographic data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3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•"/>
            </a:pP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 variables</a:t>
            </a: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500"/>
              <a:buFont typeface="Calibri"/>
              <a:buChar char="•"/>
            </a:pPr>
            <a:r>
              <a:rPr lang="en-US" sz="25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Attitude variables</a:t>
            </a:r>
            <a:endParaRPr sz="25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9"/>
          <p:cNvSpPr/>
          <p:nvPr/>
        </p:nvSpPr>
        <p:spPr>
          <a:xfrm rot="-1548597">
            <a:off x="1539072" y="1321362"/>
            <a:ext cx="1537251" cy="1181686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9"/>
          <p:cNvSpPr txBox="1"/>
          <p:nvPr/>
        </p:nvSpPr>
        <p:spPr>
          <a:xfrm rot="-1444710">
            <a:off x="1023063" y="871407"/>
            <a:ext cx="1669903" cy="61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I3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I4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O1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Demographics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9"/>
          <p:cNvSpPr/>
          <p:nvPr/>
        </p:nvSpPr>
        <p:spPr>
          <a:xfrm rot="-142866">
            <a:off x="7728888" y="451550"/>
            <a:ext cx="3097775" cy="1344871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9"/>
          <p:cNvSpPr txBox="1"/>
          <p:nvPr/>
        </p:nvSpPr>
        <p:spPr>
          <a:xfrm rot="-618">
            <a:off x="4216388" y="4207794"/>
            <a:ext cx="16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9"/>
          <p:cNvSpPr/>
          <p:nvPr/>
        </p:nvSpPr>
        <p:spPr>
          <a:xfrm rot="-143120">
            <a:off x="2991813" y="3627183"/>
            <a:ext cx="1182124" cy="760565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9"/>
          <p:cNvSpPr txBox="1"/>
          <p:nvPr/>
        </p:nvSpPr>
        <p:spPr>
          <a:xfrm>
            <a:off x="2593477" y="4176875"/>
            <a:ext cx="62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I1+O1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9"/>
          <p:cNvSpPr/>
          <p:nvPr/>
        </p:nvSpPr>
        <p:spPr>
          <a:xfrm rot="-143120">
            <a:off x="2444363" y="5129965"/>
            <a:ext cx="1182124" cy="940721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2593477" y="5555475"/>
            <a:ext cx="62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I4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9"/>
          <p:cNvSpPr txBox="1"/>
          <p:nvPr/>
        </p:nvSpPr>
        <p:spPr>
          <a:xfrm rot="-618">
            <a:off x="10579763" y="96269"/>
            <a:ext cx="166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I5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O1</a:t>
            </a:r>
            <a:r>
              <a:rPr lang="en-US" sz="14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Schoolwork</a:t>
            </a:r>
            <a:endParaRPr sz="14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9"/>
          <p:cNvSpPr txBox="1"/>
          <p:nvPr/>
        </p:nvSpPr>
        <p:spPr>
          <a:xfrm>
            <a:off x="0" y="2231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User Personas Created?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10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>
            <a:spLocks noGrp="1"/>
          </p:cNvSpPr>
          <p:nvPr>
            <p:ph type="body" idx="1"/>
          </p:nvPr>
        </p:nvSpPr>
        <p:spPr>
          <a:xfrm>
            <a:off x="265471" y="1825625"/>
            <a:ext cx="1192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</a:t>
            </a:r>
            <a:r>
              <a:rPr lang="en-US" b="1"/>
              <a:t>Amalgamate each pattern </a:t>
            </a:r>
            <a:r>
              <a:rPr lang="en-US"/>
              <a:t>in the data to form a single but coherent persona.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Provide a name, a photograph or sketch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en-US"/>
              <a:t>A narrative story describing in detail key aspects of his or her life situation, goals and behaviors relevant to the design inquiry.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78" name="Google Shape;378;p50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User Personas Created?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6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>
            <a:spLocks noGrp="1"/>
          </p:cNvSpPr>
          <p:nvPr>
            <p:ph type="body" idx="1"/>
          </p:nvPr>
        </p:nvSpPr>
        <p:spPr>
          <a:xfrm>
            <a:off x="964750" y="4641200"/>
            <a:ext cx="2038200" cy="20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189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890" b="1"/>
              <a:t>Demographics</a:t>
            </a:r>
            <a:endParaRPr sz="1890" b="1"/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9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Alexandra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age 18-22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college student</a:t>
            </a:r>
            <a:endParaRPr sz="1400"/>
          </a:p>
        </p:txBody>
      </p:sp>
      <p:pic>
        <p:nvPicPr>
          <p:cNvPr id="384" name="Google Shape;3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675" y="2936217"/>
            <a:ext cx="20383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097" y="2945742"/>
            <a:ext cx="19335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6750" y="2936225"/>
            <a:ext cx="1781884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 txBox="1">
            <a:spLocks noGrp="1"/>
          </p:cNvSpPr>
          <p:nvPr>
            <p:ph type="body" idx="1"/>
          </p:nvPr>
        </p:nvSpPr>
        <p:spPr>
          <a:xfrm>
            <a:off x="3833625" y="4616400"/>
            <a:ext cx="4721100" cy="20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1890"/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890" b="1"/>
              <a:t>Devices / Behaviour variables</a:t>
            </a:r>
            <a:endParaRPr sz="1890" b="1"/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9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Uses devices, such as an IPad or mobile phone for studying and communication (multi-tasking) for many hours every day. </a:t>
            </a:r>
            <a:endParaRPr sz="1400"/>
          </a:p>
        </p:txBody>
      </p:sp>
      <p:sp>
        <p:nvSpPr>
          <p:cNvPr id="388" name="Google Shape;388;p51"/>
          <p:cNvSpPr txBox="1">
            <a:spLocks noGrp="1"/>
          </p:cNvSpPr>
          <p:nvPr>
            <p:ph type="body" idx="1"/>
          </p:nvPr>
        </p:nvSpPr>
        <p:spPr>
          <a:xfrm>
            <a:off x="9188538" y="4616400"/>
            <a:ext cx="2418300" cy="20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1890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1890" b="1"/>
              <a:t>Attitude variables </a:t>
            </a:r>
            <a:endParaRPr sz="1890" b="1"/>
          </a:p>
          <a:p>
            <a:pPr marL="45720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9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Thinks that wearables could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be more user-friendly</a:t>
            </a:r>
            <a:r>
              <a:rPr lang="en-US" sz="1800"/>
              <a:t>.</a:t>
            </a:r>
            <a:endParaRPr sz="1890"/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345" y="2936226"/>
            <a:ext cx="2145333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1"/>
          <p:cNvSpPr txBox="1">
            <a:spLocks noGrp="1"/>
          </p:cNvSpPr>
          <p:nvPr>
            <p:ph type="body" idx="1"/>
          </p:nvPr>
        </p:nvSpPr>
        <p:spPr>
          <a:xfrm>
            <a:off x="265475" y="1825625"/>
            <a:ext cx="11926500" cy="9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3. </a:t>
            </a:r>
            <a:r>
              <a:rPr lang="en-US" b="1"/>
              <a:t>Amalgamate each pattern </a:t>
            </a:r>
            <a:r>
              <a:rPr lang="en-US"/>
              <a:t>in the data to form a single but coherent persona.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391" name="Google Shape;391;p51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User Personas Created?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92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" name="Google Shape;397;p52"/>
          <p:cNvGraphicFramePr/>
          <p:nvPr/>
        </p:nvGraphicFramePr>
        <p:xfrm>
          <a:off x="4919584" y="1581322"/>
          <a:ext cx="6984450" cy="48501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984450"/>
              </a:tblGrid>
              <a:tr h="965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Name: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Alexandra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Age: 2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Profession: full-time student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</a:tr>
              <a:tr h="190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6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u="none" strike="noStrike" cap="none"/>
                        <a:t>She thinks that mobile teach is primarily useful for communication or schoolwork. She uses her I</a:t>
                      </a:r>
                      <a:r>
                        <a:rPr lang="en-US" sz="1600"/>
                        <a:t>Pad to take notes in-class and the calendar on her phone to keep track of meetings, classes and homework. </a:t>
                      </a:r>
                      <a:endParaRPr sz="16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6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b="1" i="1" u="none" strike="noStrike" cap="none"/>
                        <a:t>“I</a:t>
                      </a:r>
                      <a:r>
                        <a:rPr lang="en-US" sz="1600" b="1" i="1"/>
                        <a:t> like using my IPad in-class, because it allow me to draw and take down notes at the same time. My IPad also syncs well to my IPhone.</a:t>
                      </a:r>
                      <a:r>
                        <a:rPr lang="en-US" sz="1600" b="1" i="1" u="none" strike="noStrike" cap="none">
                          <a:solidFill>
                            <a:schemeClr val="dk1"/>
                          </a:solidFill>
                        </a:rPr>
                        <a:t>”</a:t>
                      </a:r>
                      <a:endParaRPr sz="1600" b="1" i="1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91450" marR="91450" marT="45725" marB="45725"/>
                </a:tc>
              </a:tr>
              <a:tr h="1842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/>
                        <a:t>Alexandra </a:t>
                      </a:r>
                      <a:r>
                        <a:rPr lang="en-US" sz="1600" u="none" strike="noStrike" cap="none"/>
                        <a:t>thinks the wearables she is using could be easier to use by providing speech input. </a:t>
                      </a:r>
                      <a:endParaRPr sz="16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6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b="1" i="1" u="none" strike="noStrike" cap="none"/>
                        <a:t>“</a:t>
                      </a:r>
                      <a:r>
                        <a:rPr lang="en-US" sz="1600" b="1" i="1"/>
                        <a:t>I have been giving an Apple Watch for Christmas, but I found it hard to use. </a:t>
                      </a:r>
                      <a:r>
                        <a:rPr lang="en-US" sz="1600" b="1" i="1" u="none" strike="noStrike" cap="none"/>
                        <a:t>”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98" name="Google Shape;398;p52"/>
          <p:cNvSpPr/>
          <p:nvPr/>
        </p:nvSpPr>
        <p:spPr>
          <a:xfrm>
            <a:off x="9914600" y="1566450"/>
            <a:ext cx="979500" cy="980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50" y="1929917"/>
            <a:ext cx="1420178" cy="204339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0" name="Google Shape;40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957" y="2019117"/>
            <a:ext cx="1493520" cy="20366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1" name="Google Shape;40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25" y="4233616"/>
            <a:ext cx="2866390" cy="184928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2" name="Google Shape;402;p52"/>
          <p:cNvSpPr txBox="1"/>
          <p:nvPr/>
        </p:nvSpPr>
        <p:spPr>
          <a:xfrm>
            <a:off x="3680825" y="2215400"/>
            <a:ext cx="11634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latin typeface="Calibri"/>
                <a:ea typeface="Calibri"/>
                <a:cs typeface="Calibri"/>
                <a:sym typeface="Calibri"/>
              </a:rPr>
              <a:t>{</a:t>
            </a:r>
            <a:endParaRPr sz="2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User Personas Created?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21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 txBox="1">
            <a:spLocks noGrp="1"/>
          </p:cNvSpPr>
          <p:nvPr>
            <p:ph type="title"/>
          </p:nvPr>
        </p:nvSpPr>
        <p:spPr>
          <a:xfrm>
            <a:off x="939800" y="20267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We need an image!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50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5" name="Google Shape;415;p54"/>
          <p:cNvGraphicFramePr/>
          <p:nvPr/>
        </p:nvGraphicFramePr>
        <p:xfrm>
          <a:off x="4919584" y="1581322"/>
          <a:ext cx="6984450" cy="48129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92225"/>
                <a:gridCol w="3492225"/>
              </a:tblGrid>
              <a:tr h="965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Name: 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Alexandra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Age: 2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</a:rPr>
                        <a:t>Profession: full-time student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</a:tr>
              <a:tr h="1587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/>
                        <a:t>She thinks that mobile teach is primarily useful for communication or schoolwork. She uses her IPad to take notes in-class and the calendar on her phone to keep track of meetings, classes and homework. </a:t>
                      </a:r>
                      <a:endParaRPr sz="16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91450" marR="91450" marT="45725" marB="45725"/>
                </a:tc>
              </a:tr>
              <a:tr h="7981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“I like using my IPad in-class, because it allow me to draw and take down notes at the same time. My IPad also syncs well to my IPhone.”</a:t>
                      </a:r>
                      <a:endParaRPr sz="1600" b="1" i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934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Alexandra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thinks the wearables she is using could be easier to use by providing speech input. 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“I have been giving an Apple Watch for Christmas, but I found it hard to use. ”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16" name="Google Shape;416;p54"/>
          <p:cNvSpPr txBox="1"/>
          <p:nvPr/>
        </p:nvSpPr>
        <p:spPr>
          <a:xfrm>
            <a:off x="3909425" y="2215400"/>
            <a:ext cx="11634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>
                <a:latin typeface="Calibri"/>
                <a:ea typeface="Calibri"/>
                <a:cs typeface="Calibri"/>
                <a:sym typeface="Calibri"/>
              </a:rPr>
              <a:t>{</a:t>
            </a:r>
            <a:endParaRPr sz="20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279616" y="4160817"/>
            <a:ext cx="4410917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1. Find an Image</a:t>
            </a:r>
            <a:endParaRPr dirty="0"/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Calibri"/>
              <a:buChar char="●"/>
            </a:pPr>
            <a:r>
              <a:rPr lang="en-US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Unsplash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Calibri"/>
              <a:buChar char="●"/>
            </a:pP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Adobe Stock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Calibri"/>
              <a:buChar char="●"/>
            </a:pPr>
            <a:r>
              <a:rPr lang="en-US" u="sng" dirty="0" err="1" smtClean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pixabay</a:t>
            </a:r>
            <a:endParaRPr lang="en-US" u="sng" dirty="0" smtClean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5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163" y="1714467"/>
            <a:ext cx="3604624" cy="240308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9" name="Google Shape;41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1800" y="1581325"/>
            <a:ext cx="3492225" cy="25362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0" name="Google Shape;420;p54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User Personas Created?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05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>
            <a:spLocks noGrp="1"/>
          </p:cNvSpPr>
          <p:nvPr>
            <p:ph type="title" idx="4294967295"/>
          </p:nvPr>
        </p:nvSpPr>
        <p:spPr>
          <a:xfrm>
            <a:off x="524933" y="2856971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To </a:t>
            </a:r>
            <a:r>
              <a:rPr lang="en-US" dirty="0" err="1"/>
              <a:t>Canva</a:t>
            </a:r>
            <a:r>
              <a:rPr lang="en-US" dirty="0"/>
              <a:t>/</a:t>
            </a:r>
            <a:r>
              <a:rPr lang="en-US" dirty="0" err="1"/>
              <a:t>Figma</a:t>
            </a:r>
            <a:r>
              <a:rPr lang="en-US" dirty="0"/>
              <a:t>/Your tool of choice!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2000" b="1" dirty="0"/>
              <a:t>Style/Design you Persona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8930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975" y="0"/>
            <a:ext cx="38576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00" y="225569"/>
            <a:ext cx="5522626" cy="18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3550" y="3431225"/>
            <a:ext cx="4398450" cy="308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56"/>
          <p:cNvCxnSpPr>
            <a:stCxn id="433" idx="2"/>
            <a:endCxn id="434" idx="0"/>
          </p:cNvCxnSpPr>
          <p:nvPr/>
        </p:nvCxnSpPr>
        <p:spPr>
          <a:xfrm>
            <a:off x="2992313" y="2026219"/>
            <a:ext cx="1220400" cy="1404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56"/>
          <p:cNvCxnSpPr>
            <a:stCxn id="434" idx="3"/>
            <a:endCxn id="432" idx="1"/>
          </p:cNvCxnSpPr>
          <p:nvPr/>
        </p:nvCxnSpPr>
        <p:spPr>
          <a:xfrm rot="10800000" flipH="1">
            <a:off x="6412000" y="3428962"/>
            <a:ext cx="1869900" cy="1542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7" name="Google Shape;437;p56"/>
          <p:cNvSpPr txBox="1"/>
          <p:nvPr/>
        </p:nvSpPr>
        <p:spPr>
          <a:xfrm>
            <a:off x="154800" y="1960900"/>
            <a:ext cx="33159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Start with 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patterns derived from  </a:t>
            </a: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from actual data</a:t>
            </a: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(interviews)</a:t>
            </a:r>
            <a:endParaRPr sz="1500" b="1" dirty="0"/>
          </a:p>
        </p:txBody>
      </p:sp>
      <p:sp>
        <p:nvSpPr>
          <p:cNvPr id="438" name="Google Shape;438;p56"/>
          <p:cNvSpPr txBox="1"/>
          <p:nvPr/>
        </p:nvSpPr>
        <p:spPr>
          <a:xfrm>
            <a:off x="231000" y="3355025"/>
            <a:ext cx="1782600" cy="30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fictional /speculative elements to  complement and complete</a:t>
            </a: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the Persona within the scope for your Project</a:t>
            </a:r>
            <a:endParaRPr sz="1500" b="1"/>
          </a:p>
        </p:txBody>
      </p:sp>
      <p:sp>
        <p:nvSpPr>
          <p:cNvPr id="439" name="Google Shape;439;p56"/>
          <p:cNvSpPr txBox="1"/>
          <p:nvPr/>
        </p:nvSpPr>
        <p:spPr>
          <a:xfrm>
            <a:off x="5851150" y="109225"/>
            <a:ext cx="24312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NOW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Transfer your Persona into Canva and 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style it/visualize it</a:t>
            </a:r>
            <a:r>
              <a:rPr lang="en-US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 it communicates who you are designing for to others</a:t>
            </a:r>
            <a:endParaRPr sz="1500" b="1"/>
          </a:p>
        </p:txBody>
      </p:sp>
    </p:spTree>
    <p:extLst>
      <p:ext uri="{BB962C8B-B14F-4D97-AF65-F5344CB8AC3E}">
        <p14:creationId xmlns:p14="http://schemas.microsoft.com/office/powerpoint/2010/main" val="400785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c4bf8213d_0_194"/>
          <p:cNvSpPr txBox="1"/>
          <p:nvPr/>
        </p:nvSpPr>
        <p:spPr>
          <a:xfrm>
            <a:off x="740133" y="1432567"/>
            <a:ext cx="54656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spAutoFit/>
          </a:bodyPr>
          <a:lstStyle/>
          <a:p>
            <a:pPr marL="609585"/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6" name="Google Shape;96;g20c4bf8213d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154" y="838199"/>
            <a:ext cx="7026633" cy="54974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/>
          <p:cNvSpPr/>
          <p:nvPr/>
        </p:nvSpPr>
        <p:spPr>
          <a:xfrm>
            <a:off x="2540001" y="3725331"/>
            <a:ext cx="2387599" cy="1456267"/>
          </a:xfrm>
          <a:prstGeom prst="ellipse">
            <a:avLst/>
          </a:prstGeom>
          <a:solidFill>
            <a:srgbClr val="C00000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1954" y="3925333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Demographics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93520" y="2762734"/>
            <a:ext cx="2624667" cy="364066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078183" y="2844801"/>
            <a:ext cx="117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Behavioral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4400" y="4111599"/>
            <a:ext cx="2319867" cy="1408668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05733" y="3777735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Attitude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94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10" grpId="0"/>
      <p:bldP spid="6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780500" y="1883325"/>
            <a:ext cx="6582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3300"/>
          </a:p>
        </p:txBody>
      </p:sp>
      <p:sp>
        <p:nvSpPr>
          <p:cNvPr id="201" name="Google Shape;201;p30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User Personas?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13" y="2080612"/>
            <a:ext cx="5961352" cy="39566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82;g20c4bf8213d_0_1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4400" y="1514911"/>
            <a:ext cx="4099200" cy="4522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210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82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300"/>
              <a:t>Personas originated from Alan Cooper’s (1999) need to </a:t>
            </a:r>
            <a:r>
              <a:rPr lang="en-US" sz="3700" b="1"/>
              <a:t>synthesize</a:t>
            </a:r>
            <a:r>
              <a:rPr lang="en-US" sz="3700"/>
              <a:t> </a:t>
            </a:r>
            <a:r>
              <a:rPr lang="en-US" sz="3700" b="1"/>
              <a:t>and communicate design research</a:t>
            </a:r>
            <a:r>
              <a:rPr lang="en-US" sz="3300" b="1"/>
              <a:t> </a:t>
            </a:r>
            <a:r>
              <a:rPr lang="en-US" sz="3300"/>
              <a:t>for software development.</a:t>
            </a:r>
            <a:endParaRPr sz="3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5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 b="1"/>
              <a:t>the people in charge, </a:t>
            </a:r>
            <a:r>
              <a:rPr lang="en-US" sz="1800"/>
              <a:t>who are designing and creating a product or system (CEOs/managers/Software Engineers) </a:t>
            </a:r>
            <a:r>
              <a:rPr lang="en-US" sz="1800" b="1"/>
              <a:t>are disconnected &amp; unaware</a:t>
            </a:r>
            <a:r>
              <a:rPr lang="en-US" sz="1800"/>
              <a:t> from the </a:t>
            </a:r>
            <a:r>
              <a:rPr lang="en-US" sz="1800" b="1"/>
              <a:t>end-users needs and desires </a:t>
            </a:r>
            <a:endParaRPr sz="1800" b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3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endParaRPr sz="3300"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425" y="1529725"/>
            <a:ext cx="2879171" cy="43511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0" name="Google Shape;210;p31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User Personas?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6162200" y="6578675"/>
            <a:ext cx="60300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Cooper, A. (1999). The inmates are running the asylum. In Software-Ergonomie’99 (pp. 17-17). Vieweg+ Teubner Verlag, Wiesbaden</a:t>
            </a:r>
            <a:endParaRPr sz="800" b="1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82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838200" y="1292225"/>
            <a:ext cx="5568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600" dirty="0" smtClean="0"/>
              <a:t>Personas are </a:t>
            </a:r>
            <a:r>
              <a:rPr lang="en-US" sz="2600" b="1" dirty="0" smtClean="0"/>
              <a:t>fictional characters </a:t>
            </a:r>
            <a:r>
              <a:rPr lang="en-US" sz="2600" dirty="0"/>
              <a:t>used to represent typical users, customers or other </a:t>
            </a:r>
            <a:r>
              <a:rPr lang="en-US" sz="2600" dirty="0" smtClean="0"/>
              <a:t>stakeholders to reflect  goals</a:t>
            </a:r>
            <a:r>
              <a:rPr lang="en-US" sz="2600" dirty="0"/>
              <a:t>, attitude, and behavior when interacting with a particular product or service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 dirty="0"/>
          </a:p>
        </p:txBody>
      </p:sp>
      <p:sp>
        <p:nvSpPr>
          <p:cNvPr id="217" name="Google Shape;217;p32"/>
          <p:cNvSpPr txBox="1"/>
          <p:nvPr/>
        </p:nvSpPr>
        <p:spPr>
          <a:xfrm>
            <a:off x="674" y="6371272"/>
            <a:ext cx="975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The content of this lecture is developed mostly from:</a:t>
            </a:r>
            <a:endParaRPr sz="800" b="1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Tomisch M. &amp; Borthwick M. (2021). Design. Think. Make. Break. Repeat. BIS Publishers; 2nd edition. </a:t>
            </a:r>
            <a:endParaRPr sz="800" b="1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Bella, M., &amp; Hanington, B. (2012). Universal methods of design. Beverly, MA: Rockport Publishers, 204.</a:t>
            </a:r>
            <a:endParaRPr sz="800" b="1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User Personas?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350" y="1746127"/>
            <a:ext cx="5216949" cy="403007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0761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838200" y="1292225"/>
            <a:ext cx="5568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600" dirty="0" smtClean="0"/>
              <a:t>Personas </a:t>
            </a:r>
            <a:r>
              <a:rPr lang="en-US" sz="2600" dirty="0"/>
              <a:t>are </a:t>
            </a:r>
            <a:r>
              <a:rPr lang="en-US" sz="2600" b="1" dirty="0"/>
              <a:t>fictional characters </a:t>
            </a:r>
            <a:r>
              <a:rPr lang="en-US" sz="2600" dirty="0"/>
              <a:t>used to represent typical users, customers or other stakeholders to reflect  goals, attitude, and behavior when interacting with a particular product or service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600" dirty="0"/>
              <a:t>They are </a:t>
            </a:r>
            <a:r>
              <a:rPr lang="en-US" sz="2600" b="1" dirty="0"/>
              <a:t>grounded in, and created from a synthesis of data from real people </a:t>
            </a:r>
            <a:r>
              <a:rPr lang="en-US" sz="2600" dirty="0"/>
              <a:t>gathered through methods such as </a:t>
            </a:r>
            <a:r>
              <a:rPr lang="en-US" sz="2600" b="1" dirty="0"/>
              <a:t>interviews </a:t>
            </a:r>
            <a:r>
              <a:rPr lang="en-US" sz="2600" dirty="0"/>
              <a:t>and </a:t>
            </a:r>
            <a:r>
              <a:rPr lang="en-US" sz="2600" b="1" dirty="0"/>
              <a:t>observations</a:t>
            </a:r>
            <a:r>
              <a:rPr lang="en-US" sz="2600" dirty="0"/>
              <a:t>.</a:t>
            </a: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 dirty="0"/>
          </a:p>
        </p:txBody>
      </p:sp>
      <p:sp>
        <p:nvSpPr>
          <p:cNvPr id="225" name="Google Shape;225;p33"/>
          <p:cNvSpPr txBox="1"/>
          <p:nvPr/>
        </p:nvSpPr>
        <p:spPr>
          <a:xfrm>
            <a:off x="674" y="6371272"/>
            <a:ext cx="975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The content of this lecture is developed mostly from:</a:t>
            </a:r>
            <a:endParaRPr sz="800" b="1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Tomisch M. &amp; Borthwick M. (2021). Design. Think. Make. Break. Repeat. BIS Publishers; 2nd edition. </a:t>
            </a:r>
            <a:endParaRPr sz="800" b="1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Bella, M., &amp; Hanington, B. (2012). Universal methods of design. Beverly, MA: Rockport Publishers, 204.</a:t>
            </a:r>
            <a:endParaRPr sz="800" b="1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User Personas?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350" y="1746127"/>
            <a:ext cx="5216949" cy="403007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8625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838200" y="1292225"/>
            <a:ext cx="5568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600" dirty="0" smtClean="0"/>
              <a:t>Personas </a:t>
            </a:r>
            <a:r>
              <a:rPr lang="en-US" sz="2600" dirty="0"/>
              <a:t>are </a:t>
            </a:r>
            <a:r>
              <a:rPr lang="en-US" sz="2600" b="1" dirty="0"/>
              <a:t>fictional characters </a:t>
            </a:r>
            <a:r>
              <a:rPr lang="en-US" sz="2600" dirty="0"/>
              <a:t>used to represent typical users, customers or other stakeholders to reflect  goals, attitude, and behavior when interacting with a particular product or service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600" dirty="0" smtClean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600" dirty="0" smtClean="0"/>
              <a:t>They </a:t>
            </a:r>
            <a:r>
              <a:rPr lang="en-US" sz="2600" dirty="0"/>
              <a:t>are </a:t>
            </a:r>
            <a:r>
              <a:rPr lang="en-US" sz="2600" b="1" dirty="0"/>
              <a:t>grounded in, and created from a synthesis of data from real people </a:t>
            </a:r>
            <a:r>
              <a:rPr lang="en-US" sz="2600" dirty="0"/>
              <a:t>gathered through methods such as </a:t>
            </a:r>
            <a:r>
              <a:rPr lang="en-US" sz="2600" b="1" dirty="0"/>
              <a:t>interviews </a:t>
            </a:r>
            <a:r>
              <a:rPr lang="en-US" sz="2600" dirty="0"/>
              <a:t>and </a:t>
            </a:r>
            <a:r>
              <a:rPr lang="en-US" sz="2600" b="1" dirty="0"/>
              <a:t>observations</a:t>
            </a:r>
            <a:r>
              <a:rPr lang="en-US" sz="2600" dirty="0"/>
              <a:t>.</a:t>
            </a: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600" dirty="0"/>
              <a:t>Personas </a:t>
            </a:r>
            <a:r>
              <a:rPr lang="en-US" sz="2600" i="1" dirty="0"/>
              <a:t>may be</a:t>
            </a:r>
            <a:r>
              <a:rPr lang="en-US" sz="2600" dirty="0"/>
              <a:t> entirely fictionalized, but this is </a:t>
            </a:r>
            <a:r>
              <a:rPr lang="en-US" sz="2600" b="1" dirty="0"/>
              <a:t>NOT recommended</a:t>
            </a:r>
            <a:r>
              <a:rPr lang="en-US" sz="2600" dirty="0"/>
              <a:t> unless part of intentional approach. </a:t>
            </a:r>
            <a:endParaRPr sz="26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600" dirty="0"/>
          </a:p>
        </p:txBody>
      </p:sp>
      <p:sp>
        <p:nvSpPr>
          <p:cNvPr id="234" name="Google Shape;234;p34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User Personas?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350" y="1746127"/>
            <a:ext cx="5216949" cy="403007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6993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838200" y="1673225"/>
            <a:ext cx="5935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500" dirty="0"/>
              <a:t>Personas </a:t>
            </a:r>
            <a:r>
              <a:rPr lang="en-US" sz="2500" b="1" dirty="0"/>
              <a:t>consolidate archetypal descriptions</a:t>
            </a:r>
            <a:r>
              <a:rPr lang="en-US" sz="2500" dirty="0"/>
              <a:t> of user behavior patterns into representative profiles. </a:t>
            </a: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500" dirty="0"/>
          </a:p>
        </p:txBody>
      </p:sp>
      <p:sp>
        <p:nvSpPr>
          <p:cNvPr id="257" name="Google Shape;257;p37"/>
          <p:cNvSpPr txBox="1"/>
          <p:nvPr/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are User Personas important?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298" y="0"/>
            <a:ext cx="4870690" cy="685800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200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c4bf8213d_0_201"/>
          <p:cNvSpPr txBox="1">
            <a:spLocks noGrp="1"/>
          </p:cNvSpPr>
          <p:nvPr>
            <p:ph type="title" idx="4294967295"/>
          </p:nvPr>
        </p:nvSpPr>
        <p:spPr>
          <a:xfrm>
            <a:off x="876300" y="449263"/>
            <a:ext cx="113157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are User Personas important?</a:t>
            </a:r>
            <a:endParaRPr lang="en-US" sz="3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0c4bf8213d_0_201"/>
          <p:cNvSpPr txBox="1"/>
          <p:nvPr/>
        </p:nvSpPr>
        <p:spPr>
          <a:xfrm>
            <a:off x="740133" y="1432567"/>
            <a:ext cx="10246400" cy="440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spAutoFit/>
          </a:bodyPr>
          <a:lstStyle/>
          <a:p>
            <a:pPr marL="186262">
              <a:buClr>
                <a:schemeClr val="lt1"/>
              </a:buClr>
              <a:buSzPts val="1400"/>
            </a:pPr>
            <a:r>
              <a:rPr lang="en-US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Empathy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1219170" lvl="1" indent="-423323">
              <a:buClr>
                <a:schemeClr val="lt1"/>
              </a:buClr>
              <a:buSzPts val="1400"/>
              <a:buFont typeface="Raleway"/>
              <a:buChar char="○"/>
            </a:pPr>
            <a:r>
              <a:rPr lang="en-US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We are e</a:t>
            </a:r>
            <a:r>
              <a:rPr lang="en-US" b="1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ngaged by fictional characters</a:t>
            </a:r>
            <a:r>
              <a:rPr lang="en-US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 all the time in movies and books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endParaRPr dirty="0">
              <a:solidFill>
                <a:srgbClr val="172B42"/>
              </a:solidFill>
              <a:latin typeface="Raleway"/>
              <a:ea typeface="Raleway"/>
              <a:cs typeface="Raleway"/>
              <a:sym typeface="Raleway"/>
            </a:endParaRPr>
          </a:p>
          <a:p>
            <a:endParaRPr dirty="0">
              <a:solidFill>
                <a:srgbClr val="172B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86262">
              <a:buClr>
                <a:srgbClr val="172B42"/>
              </a:buClr>
              <a:buSzPts val="1400"/>
            </a:pPr>
            <a:r>
              <a:rPr lang="en-US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Focus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1219170" lvl="1" indent="-423323">
              <a:buClr>
                <a:srgbClr val="172B42"/>
              </a:buClr>
              <a:buSzPts val="1400"/>
              <a:buFont typeface="Raleway"/>
              <a:buChar char="○"/>
            </a:pPr>
            <a:r>
              <a:rPr lang="en-US" b="1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Constraints</a:t>
            </a:r>
            <a:r>
              <a:rPr lang="en-US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 on the user population so that a </a:t>
            </a:r>
            <a:r>
              <a:rPr lang="en-US" b="1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design team can focus on a specific subset</a:t>
            </a:r>
            <a:r>
              <a:rPr lang="en-US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 of users in specific situations while interacting with the to-be-designed product 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1219170" lvl="1" indent="-423323">
              <a:buClr>
                <a:srgbClr val="172B42"/>
              </a:buClr>
              <a:buSzPts val="1400"/>
              <a:buFont typeface="Raleway"/>
              <a:buChar char="○"/>
            </a:pPr>
            <a:r>
              <a:rPr lang="en-US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Concentrate on the </a:t>
            </a:r>
            <a:r>
              <a:rPr lang="en-US" b="1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highest priority set of user goals and needs</a:t>
            </a:r>
            <a:endParaRPr b="1" dirty="0">
              <a:latin typeface="Raleway"/>
              <a:ea typeface="Raleway"/>
              <a:cs typeface="Raleway"/>
              <a:sym typeface="Raleway"/>
            </a:endParaRPr>
          </a:p>
          <a:p>
            <a:r>
              <a:rPr lang="en-US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	     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endParaRPr dirty="0">
              <a:solidFill>
                <a:srgbClr val="172B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86262">
              <a:buClr>
                <a:srgbClr val="172B42"/>
              </a:buClr>
              <a:buSzPts val="1400"/>
            </a:pPr>
            <a:r>
              <a:rPr lang="en-US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Communication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1219170" lvl="1" indent="-423323">
              <a:buClr>
                <a:srgbClr val="172B42"/>
              </a:buClr>
              <a:buSzPts val="1400"/>
              <a:buFont typeface="Raleway"/>
              <a:buChar char="○"/>
            </a:pPr>
            <a:r>
              <a:rPr lang="en-US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Channels for conveying a </a:t>
            </a:r>
            <a:r>
              <a:rPr lang="en-US" b="1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broad range of quantitative and qualitative data</a:t>
            </a:r>
            <a:endParaRPr b="1" dirty="0">
              <a:solidFill>
                <a:srgbClr val="172B4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219170" lvl="1" indent="-423323">
              <a:buClr>
                <a:srgbClr val="172B42"/>
              </a:buClr>
              <a:buSzPts val="1400"/>
              <a:buFont typeface="Raleway"/>
              <a:buChar char="○"/>
            </a:pPr>
            <a:r>
              <a:rPr lang="en-US" b="1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Assumptions</a:t>
            </a:r>
            <a:r>
              <a:rPr lang="en-US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 about users </a:t>
            </a:r>
            <a:r>
              <a:rPr lang="en-US" b="1" dirty="0">
                <a:solidFill>
                  <a:srgbClr val="172B42"/>
                </a:solidFill>
                <a:latin typeface="Raleway"/>
                <a:ea typeface="Raleway"/>
                <a:cs typeface="Raleway"/>
                <a:sym typeface="Raleway"/>
              </a:rPr>
              <a:t>made explicit</a:t>
            </a:r>
            <a:endParaRPr b="1" dirty="0">
              <a:latin typeface="Raleway"/>
              <a:ea typeface="Raleway"/>
              <a:cs typeface="Raleway"/>
              <a:sym typeface="Raleway"/>
            </a:endParaRPr>
          </a:p>
          <a:p>
            <a:pPr marL="609585"/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609585"/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6394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1334</Words>
  <Application>Microsoft Office PowerPoint</Application>
  <PresentationFormat>Custom</PresentationFormat>
  <Paragraphs>213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are User Personas important?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need an image!</vt:lpstr>
      <vt:lpstr>PowerPoint Presentation</vt:lpstr>
      <vt:lpstr>To Canva/Figma/Your tool of choice! Style/Design you Persona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Method</dc:title>
  <dc:creator>Nurain, Novia</dc:creator>
  <cp:lastModifiedBy>Novia Nurain</cp:lastModifiedBy>
  <cp:revision>24</cp:revision>
  <dcterms:created xsi:type="dcterms:W3CDTF">2023-10-02T14:57:43Z</dcterms:created>
  <dcterms:modified xsi:type="dcterms:W3CDTF">2023-10-16T03:41:12Z</dcterms:modified>
</cp:coreProperties>
</file>